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7" r:id="rId3"/>
  </p:sldIdLst>
  <p:sldSz cx="9906000" cy="6858000" type="A4"/>
  <p:notesSz cx="9945688" cy="6858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2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p:scale>
          <a:sx n="94" d="100"/>
          <a:sy n="94" d="100"/>
        </p:scale>
        <p:origin x="441" y="6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de-DE" smtClean="0"/>
              <a:t>Titelmasterformat durch Klicken bearbeiten</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8ABE9B84-16F8-455F-A056-D17D6A3C8842}" type="datetimeFigureOut">
              <a:rPr lang="de-DE" smtClean="0"/>
              <a:t>19.02.2019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2503375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8ABE9B84-16F8-455F-A056-D17D6A3C8842}" type="datetimeFigureOut">
              <a:rPr lang="de-DE" smtClean="0"/>
              <a:t>19.02.2019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1621744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8ABE9B84-16F8-455F-A056-D17D6A3C8842}" type="datetimeFigureOut">
              <a:rPr lang="de-DE" smtClean="0"/>
              <a:t>19.02.2019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4111692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8ABE9B84-16F8-455F-A056-D17D6A3C8842}" type="datetimeFigureOut">
              <a:rPr lang="de-DE" smtClean="0"/>
              <a:t>19.02.2019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2219795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8ABE9B84-16F8-455F-A056-D17D6A3C8842}" type="datetimeFigureOut">
              <a:rPr lang="de-DE" smtClean="0"/>
              <a:t>19.02.2019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1770294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8ABE9B84-16F8-455F-A056-D17D6A3C8842}" type="datetimeFigureOut">
              <a:rPr lang="de-DE" smtClean="0"/>
              <a:t>19.02.2019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1395145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682329" y="2505075"/>
            <a:ext cx="4190702"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5014913" y="2505075"/>
            <a:ext cx="4211340"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8ABE9B84-16F8-455F-A056-D17D6A3C8842}" type="datetimeFigureOut">
              <a:rPr lang="de-DE" smtClean="0"/>
              <a:t>19.02.2019</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79052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8ABE9B84-16F8-455F-A056-D17D6A3C8842}" type="datetimeFigureOut">
              <a:rPr lang="de-DE" smtClean="0"/>
              <a:t>19.02.2019</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1851773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E9B84-16F8-455F-A056-D17D6A3C8842}" type="datetimeFigureOut">
              <a:rPr lang="de-DE" smtClean="0"/>
              <a:t>19.02.2019</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2533701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de-DE" smtClean="0"/>
              <a:t>Titelmasterformat durch Klicken bearbeiten</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8ABE9B84-16F8-455F-A056-D17D6A3C8842}" type="datetimeFigureOut">
              <a:rPr lang="de-DE" smtClean="0"/>
              <a:t>19.02.2019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1737209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e Placeholder 4"/>
          <p:cNvSpPr>
            <a:spLocks noGrp="1"/>
          </p:cNvSpPr>
          <p:nvPr>
            <p:ph type="dt" sz="half" idx="10"/>
          </p:nvPr>
        </p:nvSpPr>
        <p:spPr/>
        <p:txBody>
          <a:bodyPr/>
          <a:lstStyle/>
          <a:p>
            <a:fld id="{8ABE9B84-16F8-455F-A056-D17D6A3C8842}" type="datetimeFigureOut">
              <a:rPr lang="de-DE" smtClean="0"/>
              <a:t>19.02.2019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7D39B58-5531-498E-AEFA-ADBA234F6439}" type="slidenum">
              <a:rPr lang="de-DE" smtClean="0"/>
              <a:t>‹Nr.›</a:t>
            </a:fld>
            <a:endParaRPr lang="de-DE"/>
          </a:p>
        </p:txBody>
      </p:sp>
    </p:spTree>
    <p:extLst>
      <p:ext uri="{BB962C8B-B14F-4D97-AF65-F5344CB8AC3E}">
        <p14:creationId xmlns:p14="http://schemas.microsoft.com/office/powerpoint/2010/main" val="93555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BE9B84-16F8-455F-A056-D17D6A3C8842}" type="datetimeFigureOut">
              <a:rPr lang="de-DE" smtClean="0"/>
              <a:t>19.02.2019</a:t>
            </a:fld>
            <a:endParaRPr lang="de-DE"/>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D39B58-5531-498E-AEFA-ADBA234F6439}" type="slidenum">
              <a:rPr lang="de-DE" smtClean="0"/>
              <a:t>‹Nr.›</a:t>
            </a:fld>
            <a:endParaRPr lang="de-DE"/>
          </a:p>
        </p:txBody>
      </p:sp>
    </p:spTree>
    <p:extLst>
      <p:ext uri="{BB962C8B-B14F-4D97-AF65-F5344CB8AC3E}">
        <p14:creationId xmlns:p14="http://schemas.microsoft.com/office/powerpoint/2010/main" val="36263984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rotWithShape="1">
          <a:blip r:embed="rId2" cstate="print">
            <a:extLst>
              <a:ext uri="{28A0092B-C50C-407E-A947-70E740481C1C}">
                <a14:useLocalDpi xmlns:a14="http://schemas.microsoft.com/office/drawing/2010/main" val="0"/>
              </a:ext>
            </a:extLst>
          </a:blip>
          <a:srcRect l="10583" t="10321" r="11100" b="11080"/>
          <a:stretch/>
        </p:blipFill>
        <p:spPr>
          <a:xfrm>
            <a:off x="337930" y="55787"/>
            <a:ext cx="3689818" cy="3714750"/>
          </a:xfrm>
          <a:prstGeom prst="roundRect">
            <a:avLst>
              <a:gd name="adj" fmla="val 8594"/>
            </a:avLst>
          </a:prstGeom>
          <a:solidFill>
            <a:srgbClr val="FFFFFF">
              <a:shade val="85000"/>
            </a:srgbClr>
          </a:solidFill>
          <a:ln>
            <a:noFill/>
          </a:ln>
          <a:effectLst/>
        </p:spPr>
      </p:pic>
      <p:sp>
        <p:nvSpPr>
          <p:cNvPr id="5" name="Rechteck 4"/>
          <p:cNvSpPr/>
          <p:nvPr/>
        </p:nvSpPr>
        <p:spPr>
          <a:xfrm>
            <a:off x="337930" y="3986746"/>
            <a:ext cx="3689818" cy="1387894"/>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e-DE" sz="1200" b="1" dirty="0" smtClean="0">
                <a:solidFill>
                  <a:schemeClr val="tx1">
                    <a:lumMod val="65000"/>
                    <a:lumOff val="35000"/>
                  </a:schemeClr>
                </a:solidFill>
                <a:latin typeface="Arial" panose="020B0604020202020204" pitchFamily="34" charset="0"/>
                <a:cs typeface="Arial" panose="020B0604020202020204" pitchFamily="34" charset="0"/>
              </a:rPr>
              <a:t>Name des Verantwortlichen:</a:t>
            </a: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Beispiel GmbH </a:t>
            </a:r>
            <a:r>
              <a:rPr lang="de-DE" sz="1200" dirty="0">
                <a:solidFill>
                  <a:schemeClr val="tx1">
                    <a:lumMod val="65000"/>
                    <a:lumOff val="35000"/>
                  </a:schemeClr>
                </a:solidFill>
                <a:latin typeface="Arial" panose="020B0604020202020204" pitchFamily="34" charset="0"/>
                <a:cs typeface="Arial" panose="020B0604020202020204" pitchFamily="34" charset="0"/>
              </a:rPr>
              <a:t>&amp; Co. KG</a:t>
            </a: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Beispielstraße 100</a:t>
            </a:r>
            <a:endParaRPr lang="de-DE" sz="1200" dirty="0">
              <a:solidFill>
                <a:schemeClr val="tx1">
                  <a:lumMod val="65000"/>
                  <a:lumOff val="35000"/>
                </a:schemeClr>
              </a:solidFill>
              <a:latin typeface="Arial" panose="020B0604020202020204" pitchFamily="34" charset="0"/>
              <a:cs typeface="Arial" panose="020B0604020202020204" pitchFamily="34" charset="0"/>
            </a:endParaRPr>
          </a:p>
          <a:p>
            <a:r>
              <a:rPr lang="de-DE" sz="1200" dirty="0">
                <a:solidFill>
                  <a:schemeClr val="tx1">
                    <a:lumMod val="65000"/>
                    <a:lumOff val="35000"/>
                  </a:schemeClr>
                </a:solidFill>
                <a:latin typeface="Arial" panose="020B0604020202020204" pitchFamily="34" charset="0"/>
                <a:cs typeface="Arial" panose="020B0604020202020204" pitchFamily="34" charset="0"/>
              </a:rPr>
              <a:t>70184 </a:t>
            </a:r>
            <a:r>
              <a:rPr lang="de-DE" sz="1200" dirty="0" smtClean="0">
                <a:solidFill>
                  <a:schemeClr val="tx1">
                    <a:lumMod val="65000"/>
                    <a:lumOff val="35000"/>
                  </a:schemeClr>
                </a:solidFill>
                <a:latin typeface="Arial" panose="020B0604020202020204" pitchFamily="34" charset="0"/>
                <a:cs typeface="Arial" panose="020B0604020202020204" pitchFamily="34" charset="0"/>
              </a:rPr>
              <a:t>Stuttgart</a:t>
            </a: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Tel.: 00000000000000</a:t>
            </a:r>
            <a:endParaRPr lang="de-DE" sz="1200" dirty="0">
              <a:solidFill>
                <a:schemeClr val="tx1">
                  <a:lumMod val="65000"/>
                  <a:lumOff val="35000"/>
                </a:schemeClr>
              </a:solidFill>
              <a:latin typeface="Arial" panose="020B0604020202020204" pitchFamily="34" charset="0"/>
              <a:cs typeface="Arial" panose="020B0604020202020204" pitchFamily="34" charset="0"/>
            </a:endParaRP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E-Mail</a:t>
            </a:r>
            <a:r>
              <a:rPr lang="de-DE" sz="1200" dirty="0">
                <a:solidFill>
                  <a:schemeClr val="tx1">
                    <a:lumMod val="65000"/>
                    <a:lumOff val="35000"/>
                  </a:schemeClr>
                </a:solidFill>
                <a:latin typeface="Arial" panose="020B0604020202020204" pitchFamily="34" charset="0"/>
                <a:cs typeface="Arial" panose="020B0604020202020204" pitchFamily="34" charset="0"/>
              </a:rPr>
              <a:t>: </a:t>
            </a:r>
            <a:r>
              <a:rPr lang="de-DE" sz="1200" dirty="0" smtClean="0">
                <a:solidFill>
                  <a:schemeClr val="tx1">
                    <a:lumMod val="65000"/>
                    <a:lumOff val="35000"/>
                  </a:schemeClr>
                </a:solidFill>
                <a:latin typeface="Arial" panose="020B0604020202020204" pitchFamily="34" charset="0"/>
                <a:cs typeface="Arial" panose="020B0604020202020204" pitchFamily="34" charset="0"/>
              </a:rPr>
              <a:t>info@beispiel-gmbh.de</a:t>
            </a:r>
            <a:endParaRPr lang="de-DE" sz="12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6" name="Rechteck 5"/>
          <p:cNvSpPr/>
          <p:nvPr/>
        </p:nvSpPr>
        <p:spPr>
          <a:xfrm>
            <a:off x="337930" y="5633720"/>
            <a:ext cx="3689818" cy="1018871"/>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e-DE" sz="1200" b="1" dirty="0" smtClean="0">
                <a:solidFill>
                  <a:schemeClr val="tx1">
                    <a:lumMod val="65000"/>
                    <a:lumOff val="35000"/>
                  </a:schemeClr>
                </a:solidFill>
                <a:latin typeface="Arial" panose="020B0604020202020204" pitchFamily="34" charset="0"/>
                <a:cs typeface="Arial" panose="020B0604020202020204" pitchFamily="34" charset="0"/>
              </a:rPr>
              <a:t>Kontaktdaten des Datenschutzbeauftragten:</a:t>
            </a: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Name</a:t>
            </a: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ggf. Firma</a:t>
            </a: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E-Mail</a:t>
            </a: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Tel.</a:t>
            </a:r>
            <a:endParaRPr lang="de-DE" sz="12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2" name="Textfeld 11"/>
          <p:cNvSpPr txBox="1"/>
          <p:nvPr/>
        </p:nvSpPr>
        <p:spPr>
          <a:xfrm>
            <a:off x="5115334" y="456757"/>
            <a:ext cx="4668078" cy="954107"/>
          </a:xfrm>
          <a:prstGeom prst="rect">
            <a:avLst/>
          </a:prstGeom>
          <a:noFill/>
          <a:ln>
            <a:solidFill>
              <a:srgbClr val="0032DC"/>
            </a:solidFill>
          </a:ln>
        </p:spPr>
        <p:txBody>
          <a:bodyPr wrap="square" rtlCol="0">
            <a:spAutoFit/>
          </a:bodyPr>
          <a:lstStyle/>
          <a:p>
            <a:pPr algn="ctr"/>
            <a:r>
              <a:rPr lang="de-DE" sz="2800" b="1" dirty="0" smtClean="0">
                <a:solidFill>
                  <a:srgbClr val="0032DC"/>
                </a:solidFill>
                <a:latin typeface="Arial" panose="020B0604020202020204" pitchFamily="34" charset="0"/>
                <a:cs typeface="Arial" panose="020B0604020202020204" pitchFamily="34" charset="0"/>
              </a:rPr>
              <a:t>HINWEISE ZUR</a:t>
            </a:r>
          </a:p>
          <a:p>
            <a:pPr algn="ctr"/>
            <a:r>
              <a:rPr lang="de-DE" sz="2800" b="1" dirty="0" smtClean="0">
                <a:solidFill>
                  <a:srgbClr val="0032DC"/>
                </a:solidFill>
                <a:latin typeface="Arial" panose="020B0604020202020204" pitchFamily="34" charset="0"/>
                <a:cs typeface="Arial" panose="020B0604020202020204" pitchFamily="34" charset="0"/>
              </a:rPr>
              <a:t>VIDEOÜBERWACHUNG</a:t>
            </a:r>
            <a:endParaRPr lang="de-DE" sz="2800" b="1" dirty="0">
              <a:solidFill>
                <a:srgbClr val="0032DC"/>
              </a:solidFill>
              <a:latin typeface="Arial" panose="020B0604020202020204" pitchFamily="34" charset="0"/>
              <a:cs typeface="Arial" panose="020B0604020202020204" pitchFamily="34" charset="0"/>
            </a:endParaRPr>
          </a:p>
        </p:txBody>
      </p:sp>
      <p:sp>
        <p:nvSpPr>
          <p:cNvPr id="13" name="Textfeld 12"/>
          <p:cNvSpPr txBox="1"/>
          <p:nvPr/>
        </p:nvSpPr>
        <p:spPr>
          <a:xfrm>
            <a:off x="414129" y="372503"/>
            <a:ext cx="3521310" cy="707886"/>
          </a:xfrm>
          <a:prstGeom prst="rect">
            <a:avLst/>
          </a:prstGeom>
          <a:solidFill>
            <a:srgbClr val="0032DC"/>
          </a:solidFill>
        </p:spPr>
        <p:txBody>
          <a:bodyPr wrap="square" rtlCol="0">
            <a:spAutoFit/>
          </a:bodyPr>
          <a:lstStyle/>
          <a:p>
            <a:pPr algn="ctr"/>
            <a:r>
              <a:rPr lang="de-DE" sz="4000" b="1" dirty="0" smtClean="0">
                <a:solidFill>
                  <a:schemeClr val="bg1"/>
                </a:solidFill>
                <a:latin typeface="Arial" panose="020B0604020202020204" pitchFamily="34" charset="0"/>
                <a:cs typeface="Arial" panose="020B0604020202020204" pitchFamily="34" charset="0"/>
              </a:rPr>
              <a:t>ACHTUNG</a:t>
            </a:r>
            <a:endParaRPr lang="de-DE" sz="4000" b="1" dirty="0">
              <a:solidFill>
                <a:schemeClr val="bg1"/>
              </a:solidFill>
              <a:latin typeface="Arial" panose="020B0604020202020204" pitchFamily="34" charset="0"/>
              <a:cs typeface="Arial" panose="020B0604020202020204" pitchFamily="34" charset="0"/>
            </a:endParaRPr>
          </a:p>
        </p:txBody>
      </p:sp>
      <p:sp>
        <p:nvSpPr>
          <p:cNvPr id="14" name="Textfeld 13"/>
          <p:cNvSpPr txBox="1"/>
          <p:nvPr/>
        </p:nvSpPr>
        <p:spPr>
          <a:xfrm>
            <a:off x="337930" y="3093240"/>
            <a:ext cx="3689818" cy="461665"/>
          </a:xfrm>
          <a:prstGeom prst="rect">
            <a:avLst/>
          </a:prstGeom>
          <a:solidFill>
            <a:srgbClr val="0032DC"/>
          </a:solidFill>
        </p:spPr>
        <p:txBody>
          <a:bodyPr wrap="square" rtlCol="0">
            <a:spAutoFit/>
          </a:bodyPr>
          <a:lstStyle/>
          <a:p>
            <a:pPr algn="ctr"/>
            <a:r>
              <a:rPr lang="de-DE" sz="2400" b="1" dirty="0" smtClean="0">
                <a:solidFill>
                  <a:schemeClr val="bg1"/>
                </a:solidFill>
                <a:latin typeface="Arial" panose="020B0604020202020204" pitchFamily="34" charset="0"/>
                <a:cs typeface="Arial" panose="020B0604020202020204" pitchFamily="34" charset="0"/>
              </a:rPr>
              <a:t>VIDEOÜBERWACHUNG</a:t>
            </a:r>
            <a:endParaRPr lang="de-DE" sz="2400" b="1" dirty="0">
              <a:solidFill>
                <a:schemeClr val="bg1"/>
              </a:solidFill>
              <a:latin typeface="Arial" panose="020B0604020202020204" pitchFamily="34" charset="0"/>
              <a:cs typeface="Arial" panose="020B0604020202020204" pitchFamily="34" charset="0"/>
            </a:endParaRPr>
          </a:p>
        </p:txBody>
      </p:sp>
      <p:sp>
        <p:nvSpPr>
          <p:cNvPr id="15" name="Rechteck 14"/>
          <p:cNvSpPr/>
          <p:nvPr/>
        </p:nvSpPr>
        <p:spPr>
          <a:xfrm>
            <a:off x="5103738" y="1542554"/>
            <a:ext cx="4691271" cy="1919523"/>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e-DE" sz="1200" b="1" dirty="0" smtClean="0">
                <a:solidFill>
                  <a:schemeClr val="tx1">
                    <a:lumMod val="65000"/>
                    <a:lumOff val="35000"/>
                  </a:schemeClr>
                </a:solidFill>
                <a:latin typeface="Arial" panose="020B0604020202020204" pitchFamily="34" charset="0"/>
                <a:cs typeface="Arial" panose="020B0604020202020204" pitchFamily="34" charset="0"/>
              </a:rPr>
              <a:t>Zwecke und Rechtsgrundlage der Datenverarbeitung:</a:t>
            </a:r>
          </a:p>
          <a:p>
            <a:endParaRPr lang="de-DE" sz="1200" dirty="0" smtClean="0">
              <a:solidFill>
                <a:schemeClr val="tx1">
                  <a:lumMod val="65000"/>
                  <a:lumOff val="35000"/>
                </a:schemeClr>
              </a:solidFill>
              <a:latin typeface="Arial" panose="020B0604020202020204" pitchFamily="34" charset="0"/>
              <a:cs typeface="Arial" panose="020B0604020202020204" pitchFamily="34" charset="0"/>
            </a:endParaRP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Zweck der Videoüberwachung ist die Wahrnehmung des Hausrechts, Erhöhung der Betriebssicherheit sowie die mögliche Aufklärung von Straftaten und Unterstützung von Behörden.</a:t>
            </a:r>
          </a:p>
          <a:p>
            <a:endParaRPr lang="de-DE" sz="1200" dirty="0">
              <a:solidFill>
                <a:schemeClr val="tx1">
                  <a:lumMod val="65000"/>
                  <a:lumOff val="35000"/>
                </a:schemeClr>
              </a:solidFill>
              <a:latin typeface="Arial" panose="020B0604020202020204" pitchFamily="34" charset="0"/>
              <a:cs typeface="Arial" panose="020B0604020202020204" pitchFamily="34" charset="0"/>
            </a:endParaRP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Die Videoüberwachung erfolgt somit im Berechtigten Interesse des Verantwortlichen. Rechtsgrundlage ist Art. 6 Abs. 1 </a:t>
            </a:r>
            <a:r>
              <a:rPr lang="de-DE" sz="1200" dirty="0" err="1" smtClean="0">
                <a:solidFill>
                  <a:schemeClr val="tx1">
                    <a:lumMod val="65000"/>
                    <a:lumOff val="35000"/>
                  </a:schemeClr>
                </a:solidFill>
                <a:latin typeface="Arial" panose="020B0604020202020204" pitchFamily="34" charset="0"/>
                <a:cs typeface="Arial" panose="020B0604020202020204" pitchFamily="34" charset="0"/>
              </a:rPr>
              <a:t>lit</a:t>
            </a:r>
            <a:r>
              <a:rPr lang="de-DE" sz="1200" dirty="0" smtClean="0">
                <a:solidFill>
                  <a:schemeClr val="tx1">
                    <a:lumMod val="65000"/>
                    <a:lumOff val="35000"/>
                  </a:schemeClr>
                </a:solidFill>
                <a:latin typeface="Arial" panose="020B0604020202020204" pitchFamily="34" charset="0"/>
                <a:cs typeface="Arial" panose="020B0604020202020204" pitchFamily="34" charset="0"/>
              </a:rPr>
              <a:t>. f der Datenschutzgrundverordnung (DSGVO).</a:t>
            </a:r>
            <a:endParaRPr lang="de-DE" sz="12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6" name="Rechteck 15"/>
          <p:cNvSpPr/>
          <p:nvPr/>
        </p:nvSpPr>
        <p:spPr>
          <a:xfrm>
            <a:off x="5092140" y="3986746"/>
            <a:ext cx="4691271" cy="1208106"/>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e-DE" sz="1200" b="1" dirty="0" smtClean="0">
                <a:solidFill>
                  <a:schemeClr val="tx1">
                    <a:lumMod val="65000"/>
                    <a:lumOff val="35000"/>
                  </a:schemeClr>
                </a:solidFill>
                <a:latin typeface="Arial" panose="020B0604020202020204" pitchFamily="34" charset="0"/>
                <a:cs typeface="Arial" panose="020B0604020202020204" pitchFamily="34" charset="0"/>
              </a:rPr>
              <a:t>Speicherdauer oder Kriterien für die Festlegung der Dauer:</a:t>
            </a:r>
          </a:p>
          <a:p>
            <a:endParaRPr lang="de-DE" sz="1200" dirty="0">
              <a:solidFill>
                <a:schemeClr val="tx1">
                  <a:lumMod val="65000"/>
                  <a:lumOff val="35000"/>
                </a:schemeClr>
              </a:solidFill>
              <a:latin typeface="Arial" panose="020B0604020202020204" pitchFamily="34" charset="0"/>
              <a:cs typeface="Arial" panose="020B0604020202020204" pitchFamily="34" charset="0"/>
            </a:endParaRPr>
          </a:p>
          <a:p>
            <a:r>
              <a:rPr lang="de-DE" sz="1200" dirty="0" smtClean="0">
                <a:solidFill>
                  <a:schemeClr val="tx1">
                    <a:lumMod val="65000"/>
                    <a:lumOff val="35000"/>
                  </a:schemeClr>
                </a:solidFill>
                <a:latin typeface="Arial" panose="020B0604020202020204" pitchFamily="34" charset="0"/>
                <a:cs typeface="Arial" panose="020B0604020202020204" pitchFamily="34" charset="0"/>
              </a:rPr>
              <a:t>Nach </a:t>
            </a:r>
            <a:r>
              <a:rPr lang="de-DE" sz="1200" smtClean="0">
                <a:solidFill>
                  <a:schemeClr val="tx1">
                    <a:lumMod val="65000"/>
                    <a:lumOff val="35000"/>
                  </a:schemeClr>
                </a:solidFill>
                <a:latin typeface="Arial" panose="020B0604020202020204" pitchFamily="34" charset="0"/>
                <a:cs typeface="Arial" panose="020B0604020202020204" pitchFamily="34" charset="0"/>
              </a:rPr>
              <a:t>spätestens </a:t>
            </a:r>
            <a:r>
              <a:rPr lang="de-DE" sz="1200" smtClean="0">
                <a:solidFill>
                  <a:schemeClr val="tx1">
                    <a:lumMod val="65000"/>
                    <a:lumOff val="35000"/>
                  </a:schemeClr>
                </a:solidFill>
                <a:latin typeface="Arial" panose="020B0604020202020204" pitchFamily="34" charset="0"/>
                <a:cs typeface="Arial" panose="020B0604020202020204" pitchFamily="34" charset="0"/>
              </a:rPr>
              <a:t>72 </a:t>
            </a:r>
            <a:r>
              <a:rPr lang="de-DE" sz="1200" dirty="0" smtClean="0">
                <a:solidFill>
                  <a:schemeClr val="tx1">
                    <a:lumMod val="65000"/>
                    <a:lumOff val="35000"/>
                  </a:schemeClr>
                </a:solidFill>
                <a:latin typeface="Arial" panose="020B0604020202020204" pitchFamily="34" charset="0"/>
                <a:cs typeface="Arial" panose="020B0604020202020204" pitchFamily="34" charset="0"/>
              </a:rPr>
              <a:t>Stunden werden angefertigte Aufnahmen wieder gelöscht, insofern keine berechtigten Gründe (siehe oben) dagegen sprechen.</a:t>
            </a:r>
            <a:r>
              <a:rPr lang="de-DE" sz="1200" b="1" dirty="0" smtClean="0">
                <a:solidFill>
                  <a:schemeClr val="tx1">
                    <a:lumMod val="65000"/>
                    <a:lumOff val="35000"/>
                  </a:schemeClr>
                </a:solidFill>
                <a:latin typeface="Arial" panose="020B0604020202020204" pitchFamily="34" charset="0"/>
                <a:cs typeface="Arial" panose="020B0604020202020204" pitchFamily="34" charset="0"/>
              </a:rPr>
              <a:t/>
            </a:r>
            <a:br>
              <a:rPr lang="de-DE" sz="1200" b="1" dirty="0" smtClean="0">
                <a:solidFill>
                  <a:schemeClr val="tx1">
                    <a:lumMod val="65000"/>
                    <a:lumOff val="35000"/>
                  </a:schemeClr>
                </a:solidFill>
                <a:latin typeface="Arial" panose="020B0604020202020204" pitchFamily="34" charset="0"/>
                <a:cs typeface="Arial" panose="020B0604020202020204" pitchFamily="34" charset="0"/>
              </a:rPr>
            </a:br>
            <a:endParaRPr lang="de-DE" sz="12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7" name="Rechteck 16"/>
          <p:cNvSpPr/>
          <p:nvPr/>
        </p:nvSpPr>
        <p:spPr>
          <a:xfrm>
            <a:off x="5092140" y="5282487"/>
            <a:ext cx="4691271" cy="1356849"/>
          </a:xfrm>
          <a:prstGeom prst="rect">
            <a:avLst/>
          </a:prstGeom>
          <a:solidFill>
            <a:srgbClr val="F8F8F8"/>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de-DE" sz="1200" b="1" dirty="0" smtClean="0">
                <a:solidFill>
                  <a:schemeClr val="tx1">
                    <a:lumMod val="65000"/>
                    <a:lumOff val="35000"/>
                  </a:schemeClr>
                </a:solidFill>
                <a:latin typeface="Arial" panose="020B0604020202020204" pitchFamily="34" charset="0"/>
                <a:cs typeface="Arial" panose="020B0604020202020204" pitchFamily="34" charset="0"/>
              </a:rPr>
              <a:t>Empfänger oder Kategorien von Empfänger der Daten (sofern Datenübermittlung stattfindet):</a:t>
            </a:r>
          </a:p>
          <a:p>
            <a:endParaRPr lang="de-DE" sz="1200" dirty="0" smtClean="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200" dirty="0" smtClean="0">
                <a:solidFill>
                  <a:schemeClr val="tx1">
                    <a:lumMod val="65000"/>
                    <a:lumOff val="35000"/>
                  </a:schemeClr>
                </a:solidFill>
                <a:latin typeface="Arial" panose="020B0604020202020204" pitchFamily="34" charset="0"/>
                <a:cs typeface="Arial" panose="020B0604020202020204" pitchFamily="34" charset="0"/>
              </a:rPr>
              <a:t>Interne Stellen zur Wartung oder zur Aufklärung von Straftaten</a:t>
            </a:r>
          </a:p>
          <a:p>
            <a:pPr marL="171450" indent="-171450">
              <a:buFont typeface="Arial" panose="020B0604020202020204" pitchFamily="34" charset="0"/>
              <a:buChar char="•"/>
            </a:pPr>
            <a:r>
              <a:rPr lang="de-DE" sz="1200" dirty="0" smtClean="0">
                <a:solidFill>
                  <a:schemeClr val="tx1">
                    <a:lumMod val="65000"/>
                    <a:lumOff val="35000"/>
                  </a:schemeClr>
                </a:solidFill>
                <a:latin typeface="Arial" panose="020B0604020202020204" pitchFamily="34" charset="0"/>
                <a:cs typeface="Arial" panose="020B0604020202020204" pitchFamily="34" charset="0"/>
              </a:rPr>
              <a:t>Behörden im Rahmen der Aufklärung von Straftaten</a:t>
            </a:r>
          </a:p>
          <a:p>
            <a:pPr marL="171450" indent="-171450">
              <a:buFont typeface="Arial" panose="020B0604020202020204" pitchFamily="34" charset="0"/>
              <a:buChar char="•"/>
            </a:pPr>
            <a:r>
              <a:rPr lang="de-DE" sz="1200" dirty="0" smtClean="0">
                <a:solidFill>
                  <a:schemeClr val="tx1">
                    <a:lumMod val="65000"/>
                    <a:lumOff val="35000"/>
                  </a:schemeClr>
                </a:solidFill>
                <a:latin typeface="Arial" panose="020B0604020202020204" pitchFamily="34" charset="0"/>
                <a:cs typeface="Arial" panose="020B0604020202020204" pitchFamily="34" charset="0"/>
              </a:rPr>
              <a:t>Auftragsverarbeiter im Rahmen von Wartungsarbeiten</a:t>
            </a:r>
            <a:endParaRPr lang="de-DE" sz="1200"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7362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hteck 9"/>
          <p:cNvSpPr/>
          <p:nvPr/>
        </p:nvSpPr>
        <p:spPr>
          <a:xfrm>
            <a:off x="212034" y="212035"/>
            <a:ext cx="9568069" cy="6247864"/>
          </a:xfrm>
          <a:prstGeom prst="rect">
            <a:avLst/>
          </a:prstGeom>
        </p:spPr>
        <p:txBody>
          <a:bodyPr wrap="square">
            <a:spAutoFit/>
          </a:bodyPr>
          <a:lstStyle/>
          <a:p>
            <a:r>
              <a:rPr lang="de-DE" sz="1600" b="1" dirty="0" smtClean="0">
                <a:latin typeface="Arial" panose="020B0604020202020204" pitchFamily="34" charset="0"/>
                <a:cs typeface="Arial" panose="020B0604020202020204" pitchFamily="34" charset="0"/>
              </a:rPr>
              <a:t>Hinweise </a:t>
            </a:r>
            <a:r>
              <a:rPr lang="de-DE" sz="1600" b="1" dirty="0">
                <a:latin typeface="Arial" panose="020B0604020202020204" pitchFamily="34" charset="0"/>
                <a:cs typeface="Arial" panose="020B0604020202020204" pitchFamily="34" charset="0"/>
              </a:rPr>
              <a:t>auf </a:t>
            </a:r>
            <a:r>
              <a:rPr lang="de-DE" sz="1600" b="1" dirty="0" smtClean="0">
                <a:latin typeface="Arial" panose="020B0604020202020204" pitchFamily="34" charset="0"/>
                <a:cs typeface="Arial" panose="020B0604020202020204" pitchFamily="34" charset="0"/>
              </a:rPr>
              <a:t>Ihre Rechte im Rahmen der Videoüberwachung</a:t>
            </a:r>
            <a:endParaRPr lang="de-DE" sz="1600" dirty="0">
              <a:latin typeface="Arial" panose="020B0604020202020204" pitchFamily="34" charset="0"/>
              <a:cs typeface="Arial" panose="020B0604020202020204" pitchFamily="34" charset="0"/>
            </a:endParaRPr>
          </a:p>
          <a:p>
            <a:endParaRPr lang="de-DE" sz="1200" dirty="0" smtClean="0">
              <a:latin typeface="Arial" panose="020B0604020202020204" pitchFamily="34" charset="0"/>
              <a:cs typeface="Arial" panose="020B0604020202020204" pitchFamily="34" charset="0"/>
            </a:endParaRPr>
          </a:p>
          <a:p>
            <a:r>
              <a:rPr lang="de-DE" sz="1200" dirty="0" smtClean="0">
                <a:latin typeface="Arial" panose="020B0604020202020204" pitchFamily="34" charset="0"/>
                <a:cs typeface="Arial" panose="020B0604020202020204" pitchFamily="34" charset="0"/>
              </a:rPr>
              <a:t>Sie haben als betroffene Person das </a:t>
            </a:r>
            <a:r>
              <a:rPr lang="de-DE" sz="1200" dirty="0">
                <a:latin typeface="Arial" panose="020B0604020202020204" pitchFamily="34" charset="0"/>
                <a:cs typeface="Arial" panose="020B0604020202020204" pitchFamily="34" charset="0"/>
              </a:rPr>
              <a:t>Recht, von dem Verantwortlichen eine Bestätigung darüber zu verlangen, </a:t>
            </a:r>
            <a:r>
              <a:rPr lang="de-DE" sz="1200" dirty="0" smtClean="0">
                <a:latin typeface="Arial" panose="020B0604020202020204" pitchFamily="34" charset="0"/>
                <a:cs typeface="Arial" panose="020B0604020202020204" pitchFamily="34" charset="0"/>
              </a:rPr>
              <a:t>ob personenbezogene </a:t>
            </a:r>
            <a:r>
              <a:rPr lang="de-DE" sz="1200" dirty="0">
                <a:latin typeface="Arial" panose="020B0604020202020204" pitchFamily="34" charset="0"/>
                <a:cs typeface="Arial" panose="020B0604020202020204" pitchFamily="34" charset="0"/>
              </a:rPr>
              <a:t>Daten </a:t>
            </a:r>
            <a:r>
              <a:rPr lang="de-DE" sz="1200" dirty="0" smtClean="0">
                <a:latin typeface="Arial" panose="020B0604020202020204" pitchFamily="34" charset="0"/>
                <a:cs typeface="Arial" panose="020B0604020202020204" pitchFamily="34" charset="0"/>
              </a:rPr>
              <a:t>verarbeitet werden, die Sie betreffen. Sie haben das </a:t>
            </a:r>
            <a:r>
              <a:rPr lang="de-DE" sz="1200" b="1" dirty="0" smtClean="0">
                <a:latin typeface="Arial" panose="020B0604020202020204" pitchFamily="34" charset="0"/>
                <a:cs typeface="Arial" panose="020B0604020202020204" pitchFamily="34" charset="0"/>
              </a:rPr>
              <a:t>Recht </a:t>
            </a:r>
            <a:r>
              <a:rPr lang="de-DE" sz="1200" b="1" dirty="0">
                <a:latin typeface="Arial" panose="020B0604020202020204" pitchFamily="34" charset="0"/>
                <a:cs typeface="Arial" panose="020B0604020202020204" pitchFamily="34" charset="0"/>
              </a:rPr>
              <a:t>auf Auskunft </a:t>
            </a:r>
            <a:r>
              <a:rPr lang="de-DE" sz="1200" dirty="0">
                <a:latin typeface="Arial" panose="020B0604020202020204" pitchFamily="34" charset="0"/>
                <a:cs typeface="Arial" panose="020B0604020202020204" pitchFamily="34" charset="0"/>
              </a:rPr>
              <a:t>über diese personenbezogenen Daten und auf die in Art. 15 DSGVO im einzelnen aufgeführten Informationen</a:t>
            </a:r>
            <a:r>
              <a:rPr lang="de-DE" sz="1200" dirty="0" smtClean="0">
                <a:latin typeface="Arial" panose="020B0604020202020204" pitchFamily="34" charset="0"/>
                <a:cs typeface="Arial" panose="020B0604020202020204" pitchFamily="34" charset="0"/>
              </a:rPr>
              <a:t>.</a:t>
            </a:r>
          </a:p>
          <a:p>
            <a:endParaRPr lang="de-DE" sz="1200" dirty="0">
              <a:latin typeface="Arial" panose="020B0604020202020204" pitchFamily="34" charset="0"/>
              <a:cs typeface="Arial" panose="020B0604020202020204" pitchFamily="34" charset="0"/>
            </a:endParaRPr>
          </a:p>
          <a:p>
            <a:r>
              <a:rPr lang="de-DE" sz="1200" dirty="0" smtClean="0">
                <a:latin typeface="Arial" panose="020B0604020202020204" pitchFamily="34" charset="0"/>
                <a:cs typeface="Arial" panose="020B0604020202020204" pitchFamily="34" charset="0"/>
              </a:rPr>
              <a:t>Sie haben das </a:t>
            </a:r>
            <a:r>
              <a:rPr lang="de-DE" sz="1200" dirty="0">
                <a:latin typeface="Arial" panose="020B0604020202020204" pitchFamily="34" charset="0"/>
                <a:cs typeface="Arial" panose="020B0604020202020204" pitchFamily="34" charset="0"/>
              </a:rPr>
              <a:t>Recht, von dem Verantwortlichen unverzüglich die </a:t>
            </a:r>
            <a:r>
              <a:rPr lang="de-DE" sz="1200" b="1" dirty="0">
                <a:latin typeface="Arial" panose="020B0604020202020204" pitchFamily="34" charset="0"/>
                <a:cs typeface="Arial" panose="020B0604020202020204" pitchFamily="34" charset="0"/>
              </a:rPr>
              <a:t>Berichtigung </a:t>
            </a:r>
            <a:r>
              <a:rPr lang="de-DE" sz="1200" dirty="0">
                <a:latin typeface="Arial" panose="020B0604020202020204" pitchFamily="34" charset="0"/>
                <a:cs typeface="Arial" panose="020B0604020202020204" pitchFamily="34" charset="0"/>
              </a:rPr>
              <a:t>sie betreffender unrichtiger personenbezogener Daten und ggf. die </a:t>
            </a:r>
            <a:r>
              <a:rPr lang="de-DE" sz="1200" b="1" dirty="0">
                <a:latin typeface="Arial" panose="020B0604020202020204" pitchFamily="34" charset="0"/>
                <a:cs typeface="Arial" panose="020B0604020202020204" pitchFamily="34" charset="0"/>
              </a:rPr>
              <a:t>Vervollständigung </a:t>
            </a:r>
            <a:r>
              <a:rPr lang="de-DE" sz="1200" dirty="0">
                <a:latin typeface="Arial" panose="020B0604020202020204" pitchFamily="34" charset="0"/>
                <a:cs typeface="Arial" panose="020B0604020202020204" pitchFamily="34" charset="0"/>
              </a:rPr>
              <a:t>unvollständiger personenbezogener Daten zu verlangen (Art. 16 DSGVO</a:t>
            </a:r>
            <a:r>
              <a:rPr lang="de-DE" sz="1200" dirty="0" smtClean="0">
                <a:latin typeface="Arial" panose="020B0604020202020204" pitchFamily="34" charset="0"/>
                <a:cs typeface="Arial" panose="020B0604020202020204" pitchFamily="34" charset="0"/>
              </a:rPr>
              <a:t>).</a:t>
            </a:r>
          </a:p>
          <a:p>
            <a:endParaRPr lang="de-DE" sz="1200" dirty="0">
              <a:latin typeface="Arial" panose="020B0604020202020204" pitchFamily="34" charset="0"/>
              <a:cs typeface="Arial" panose="020B0604020202020204" pitchFamily="34" charset="0"/>
            </a:endParaRPr>
          </a:p>
          <a:p>
            <a:r>
              <a:rPr lang="de-DE" sz="1200" dirty="0" smtClean="0">
                <a:latin typeface="Arial" panose="020B0604020202020204" pitchFamily="34" charset="0"/>
                <a:cs typeface="Arial" panose="020B0604020202020204" pitchFamily="34" charset="0"/>
              </a:rPr>
              <a:t>Sie haben das </a:t>
            </a:r>
            <a:r>
              <a:rPr lang="de-DE" sz="1200" dirty="0">
                <a:latin typeface="Arial" panose="020B0604020202020204" pitchFamily="34" charset="0"/>
                <a:cs typeface="Arial" panose="020B0604020202020204" pitchFamily="34" charset="0"/>
              </a:rPr>
              <a:t>Recht, von dem Verantwortlichen zu verlangen, dass sie betreffende personenbezogene Daten unverzüglich gelöscht werden, sofern einer der in Art. 17 DSGVO im einzelnen aufgeführten Gründe zutrifft, z. B. wenn die Daten für die verfolgten Zwecke nicht mehr benötigt werden (</a:t>
            </a:r>
            <a:r>
              <a:rPr lang="de-DE" sz="1200" b="1" dirty="0">
                <a:latin typeface="Arial" panose="020B0604020202020204" pitchFamily="34" charset="0"/>
                <a:cs typeface="Arial" panose="020B0604020202020204" pitchFamily="34" charset="0"/>
              </a:rPr>
              <a:t>Recht auf Löschung</a:t>
            </a:r>
            <a:r>
              <a:rPr lang="de-DE" sz="1200" dirty="0" smtClean="0">
                <a:latin typeface="Arial" panose="020B0604020202020204" pitchFamily="34" charset="0"/>
                <a:cs typeface="Arial" panose="020B0604020202020204" pitchFamily="34" charset="0"/>
              </a:rPr>
              <a:t>).</a:t>
            </a:r>
          </a:p>
          <a:p>
            <a:endParaRPr lang="de-DE" sz="1200" dirty="0">
              <a:latin typeface="Arial" panose="020B0604020202020204" pitchFamily="34" charset="0"/>
              <a:cs typeface="Arial" panose="020B0604020202020204" pitchFamily="34" charset="0"/>
            </a:endParaRPr>
          </a:p>
          <a:p>
            <a:r>
              <a:rPr lang="de-DE" sz="1200" dirty="0" smtClean="0">
                <a:latin typeface="Arial" panose="020B0604020202020204" pitchFamily="34" charset="0"/>
                <a:cs typeface="Arial" panose="020B0604020202020204" pitchFamily="34" charset="0"/>
              </a:rPr>
              <a:t>Sie haben das </a:t>
            </a:r>
            <a:r>
              <a:rPr lang="de-DE" sz="1200" dirty="0">
                <a:latin typeface="Arial" panose="020B0604020202020204" pitchFamily="34" charset="0"/>
                <a:cs typeface="Arial" panose="020B0604020202020204" pitchFamily="34" charset="0"/>
              </a:rPr>
              <a:t>Recht, von dem Verantwortlichen die </a:t>
            </a:r>
            <a:r>
              <a:rPr lang="de-DE" sz="1200" b="1" dirty="0">
                <a:latin typeface="Arial" panose="020B0604020202020204" pitchFamily="34" charset="0"/>
                <a:cs typeface="Arial" panose="020B0604020202020204" pitchFamily="34" charset="0"/>
              </a:rPr>
              <a:t>Einschränkung der Verarbeitung </a:t>
            </a:r>
            <a:r>
              <a:rPr lang="de-DE" sz="1200" dirty="0">
                <a:latin typeface="Arial" panose="020B0604020202020204" pitchFamily="34" charset="0"/>
                <a:cs typeface="Arial" panose="020B0604020202020204" pitchFamily="34" charset="0"/>
              </a:rPr>
              <a:t>zu verlangen, wenn eine der in Art. 18 DSGVO aufgeführten Voraussetzungen gegeben ist, z. B. wenn </a:t>
            </a:r>
            <a:r>
              <a:rPr lang="de-DE" sz="1200" dirty="0" smtClean="0">
                <a:latin typeface="Arial" panose="020B0604020202020204" pitchFamily="34" charset="0"/>
                <a:cs typeface="Arial" panose="020B0604020202020204" pitchFamily="34" charset="0"/>
              </a:rPr>
              <a:t>Sie </a:t>
            </a:r>
            <a:r>
              <a:rPr lang="de-DE" sz="1200" dirty="0">
                <a:latin typeface="Arial" panose="020B0604020202020204" pitchFamily="34" charset="0"/>
                <a:cs typeface="Arial" panose="020B0604020202020204" pitchFamily="34" charset="0"/>
              </a:rPr>
              <a:t>Widerspruch gegen die Verarbeitung eingelegt </a:t>
            </a:r>
            <a:r>
              <a:rPr lang="de-DE" sz="1200" dirty="0" smtClean="0">
                <a:latin typeface="Arial" panose="020B0604020202020204" pitchFamily="34" charset="0"/>
                <a:cs typeface="Arial" panose="020B0604020202020204" pitchFamily="34" charset="0"/>
              </a:rPr>
              <a:t>haben, </a:t>
            </a:r>
            <a:r>
              <a:rPr lang="de-DE" sz="1200" dirty="0">
                <a:latin typeface="Arial" panose="020B0604020202020204" pitchFamily="34" charset="0"/>
                <a:cs typeface="Arial" panose="020B0604020202020204" pitchFamily="34" charset="0"/>
              </a:rPr>
              <a:t>für die Dauer der Prüfung durch den Verantwortlichen</a:t>
            </a:r>
            <a:r>
              <a:rPr lang="de-DE" sz="1200" dirty="0" smtClean="0">
                <a:latin typeface="Arial" panose="020B0604020202020204" pitchFamily="34" charset="0"/>
                <a:cs typeface="Arial" panose="020B0604020202020204" pitchFamily="34" charset="0"/>
              </a:rPr>
              <a:t>.</a:t>
            </a:r>
          </a:p>
          <a:p>
            <a:endParaRPr lang="de-DE" sz="1200" dirty="0">
              <a:latin typeface="Arial" panose="020B0604020202020204" pitchFamily="34" charset="0"/>
              <a:cs typeface="Arial" panose="020B0604020202020204" pitchFamily="34" charset="0"/>
            </a:endParaRPr>
          </a:p>
          <a:p>
            <a:r>
              <a:rPr lang="de-DE" sz="1200" dirty="0" smtClean="0">
                <a:latin typeface="Arial" panose="020B0604020202020204" pitchFamily="34" charset="0"/>
                <a:cs typeface="Arial" panose="020B0604020202020204" pitchFamily="34" charset="0"/>
              </a:rPr>
              <a:t>Sie haben das </a:t>
            </a:r>
            <a:r>
              <a:rPr lang="de-DE" sz="1200" dirty="0">
                <a:latin typeface="Arial" panose="020B0604020202020204" pitchFamily="34" charset="0"/>
                <a:cs typeface="Arial" panose="020B0604020202020204" pitchFamily="34" charset="0"/>
              </a:rPr>
              <a:t>Recht, aus Gründen, die sich aus ihrer besonderen Situation ergeben, jederzeit gegen die Verarbeitung S</a:t>
            </a:r>
            <a:r>
              <a:rPr lang="de-DE" sz="1200" dirty="0" smtClean="0">
                <a:latin typeface="Arial" panose="020B0604020202020204" pitchFamily="34" charset="0"/>
                <a:cs typeface="Arial" panose="020B0604020202020204" pitchFamily="34" charset="0"/>
              </a:rPr>
              <a:t>ie </a:t>
            </a:r>
            <a:r>
              <a:rPr lang="de-DE" sz="1200" dirty="0">
                <a:latin typeface="Arial" panose="020B0604020202020204" pitchFamily="34" charset="0"/>
                <a:cs typeface="Arial" panose="020B0604020202020204" pitchFamily="34" charset="0"/>
              </a:rPr>
              <a:t>betreffender personenbezogener Daten </a:t>
            </a:r>
            <a:r>
              <a:rPr lang="de-DE" sz="1200" b="1" dirty="0">
                <a:latin typeface="Arial" panose="020B0604020202020204" pitchFamily="34" charset="0"/>
                <a:cs typeface="Arial" panose="020B0604020202020204" pitchFamily="34" charset="0"/>
              </a:rPr>
              <a:t>Widerspruch </a:t>
            </a:r>
            <a:r>
              <a:rPr lang="de-DE" sz="1200" dirty="0">
                <a:latin typeface="Arial" panose="020B0604020202020204" pitchFamily="34" charset="0"/>
                <a:cs typeface="Arial" panose="020B0604020202020204" pitchFamily="34" charset="0"/>
              </a:rPr>
              <a:t>einzulegen. Der Verantwortliche verarbeitet die personenbezogenen Daten dann nicht mehr, es sei denn, er kann zwingende schutzwürdige Gründe für die Verarbeitung nachweisen, die die Interessen, Rechte und Freiheiten der betroffenen Person überwiegen, oder die Verarbeitung dient der Geltendmachung, Ausübung oder Verteidigung von Rechtsansprüchen (Art. 21 DSGVO). </a:t>
            </a:r>
          </a:p>
          <a:p>
            <a:endParaRPr lang="de-DE" sz="1200" dirty="0" smtClean="0">
              <a:latin typeface="Arial" panose="020B0604020202020204" pitchFamily="34" charset="0"/>
              <a:cs typeface="Arial" panose="020B0604020202020204" pitchFamily="34" charset="0"/>
            </a:endParaRPr>
          </a:p>
          <a:p>
            <a:r>
              <a:rPr lang="de-DE" sz="1200" dirty="0" smtClean="0">
                <a:latin typeface="Arial" panose="020B0604020202020204" pitchFamily="34" charset="0"/>
                <a:cs typeface="Arial" panose="020B0604020202020204" pitchFamily="34" charset="0"/>
              </a:rPr>
              <a:t>Jede </a:t>
            </a:r>
            <a:r>
              <a:rPr lang="de-DE" sz="1200" dirty="0">
                <a:latin typeface="Arial" panose="020B0604020202020204" pitchFamily="34" charset="0"/>
                <a:cs typeface="Arial" panose="020B0604020202020204" pitchFamily="34" charset="0"/>
              </a:rPr>
              <a:t>betroffene Person hat unbeschadet eines anderweitigen verwaltungsrechtlichen oder gerichtlichen Rechtsbehelfs das </a:t>
            </a:r>
            <a:r>
              <a:rPr lang="de-DE" sz="1200" b="1" dirty="0">
                <a:latin typeface="Arial" panose="020B0604020202020204" pitchFamily="34" charset="0"/>
                <a:cs typeface="Arial" panose="020B0604020202020204" pitchFamily="34" charset="0"/>
              </a:rPr>
              <a:t>Recht auf Beschwerde bei einer Aufsichtsbehörde</a:t>
            </a:r>
            <a:r>
              <a:rPr lang="de-DE" sz="1200" dirty="0">
                <a:latin typeface="Arial" panose="020B0604020202020204" pitchFamily="34" charset="0"/>
                <a:cs typeface="Arial" panose="020B0604020202020204" pitchFamily="34" charset="0"/>
              </a:rPr>
              <a:t>, wenn die betroffene Person der Ansicht ist, dass die Verarbeitung der sie betreffenden personenbezogenen Daten gegen die DSGVO verstößt (Art. 77 DSGVO). Die betroffene Person kann dieses Recht bei einer Aufsichtsbehörde in dem Mitgliedstaat ihres Aufenthaltsorts, ihres Arbeitsplatzes oder des Orts des mutmaßlichen Verstoßes geltend </a:t>
            </a:r>
            <a:r>
              <a:rPr lang="de-DE" sz="1200" dirty="0" smtClean="0">
                <a:latin typeface="Arial" panose="020B0604020202020204" pitchFamily="34" charset="0"/>
                <a:cs typeface="Arial" panose="020B0604020202020204" pitchFamily="34" charset="0"/>
              </a:rPr>
              <a:t>machen.</a:t>
            </a:r>
          </a:p>
          <a:p>
            <a:endParaRPr lang="de-DE" sz="1200" dirty="0">
              <a:latin typeface="Arial" panose="020B0604020202020204" pitchFamily="34" charset="0"/>
              <a:cs typeface="Arial" panose="020B0604020202020204" pitchFamily="34" charset="0"/>
            </a:endParaRPr>
          </a:p>
          <a:p>
            <a:r>
              <a:rPr lang="de-DE" sz="1200" b="1" dirty="0" smtClean="0">
                <a:latin typeface="Arial" panose="020B0604020202020204" pitchFamily="34" charset="0"/>
                <a:cs typeface="Arial" panose="020B0604020202020204" pitchFamily="34" charset="0"/>
              </a:rPr>
              <a:t>In Baden-Württemberg ist </a:t>
            </a:r>
            <a:r>
              <a:rPr lang="de-DE" sz="1200" b="1" dirty="0">
                <a:latin typeface="Arial" panose="020B0604020202020204" pitchFamily="34" charset="0"/>
                <a:cs typeface="Arial" panose="020B0604020202020204" pitchFamily="34" charset="0"/>
              </a:rPr>
              <a:t>die zuständige </a:t>
            </a:r>
            <a:r>
              <a:rPr lang="de-DE" sz="1200" b="1" dirty="0" smtClean="0">
                <a:latin typeface="Arial" panose="020B0604020202020204" pitchFamily="34" charset="0"/>
                <a:cs typeface="Arial" panose="020B0604020202020204" pitchFamily="34" charset="0"/>
              </a:rPr>
              <a:t>Aufsichtsbehörde</a:t>
            </a:r>
            <a:r>
              <a:rPr lang="de-DE" sz="1200" dirty="0" smtClean="0">
                <a:latin typeface="Arial" panose="020B0604020202020204" pitchFamily="34" charset="0"/>
                <a:cs typeface="Arial" panose="020B0604020202020204" pitchFamily="34" charset="0"/>
              </a:rPr>
              <a:t/>
            </a:r>
            <a:br>
              <a:rPr lang="de-DE" sz="1200" dirty="0" smtClean="0">
                <a:latin typeface="Arial" panose="020B0604020202020204" pitchFamily="34" charset="0"/>
                <a:cs typeface="Arial" panose="020B0604020202020204" pitchFamily="34" charset="0"/>
              </a:rPr>
            </a:br>
            <a:r>
              <a:rPr lang="de-DE" sz="1200" dirty="0" smtClean="0">
                <a:latin typeface="Arial" panose="020B0604020202020204" pitchFamily="34" charset="0"/>
                <a:cs typeface="Arial" panose="020B0604020202020204" pitchFamily="34" charset="0"/>
              </a:rPr>
              <a:t>Der Landesbeauftragte für den Datenschutz und die Informationsfreiheit</a:t>
            </a:r>
            <a:br>
              <a:rPr lang="de-DE" sz="1200" dirty="0" smtClean="0">
                <a:latin typeface="Arial" panose="020B0604020202020204" pitchFamily="34" charset="0"/>
                <a:cs typeface="Arial" panose="020B0604020202020204" pitchFamily="34" charset="0"/>
              </a:rPr>
            </a:br>
            <a:r>
              <a:rPr lang="de-DE" sz="1200" dirty="0" smtClean="0">
                <a:latin typeface="Arial" panose="020B0604020202020204" pitchFamily="34" charset="0"/>
                <a:cs typeface="Arial" panose="020B0604020202020204" pitchFamily="34" charset="0"/>
              </a:rPr>
              <a:t>Postfach 10 29 32 | 70025 Stuttgart | Tel.: 0711/615541-0 | FAX: 0711/615541-15 | E-Mail: poststelle@lfdi.bwl.de</a:t>
            </a:r>
            <a:endParaRPr lang="de-DE"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65716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506</Words>
  <Application>Microsoft Office PowerPoint</Application>
  <PresentationFormat>A4-Papier (210x297 mm)</PresentationFormat>
  <Paragraphs>43</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 Theme</vt:lpstr>
      <vt:lpstr>PowerPoint-Präsentation</vt:lpstr>
      <vt:lpstr>PowerPoint-Präsentation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Fabian Henkel</dc:creator>
  <cp:lastModifiedBy>Fabian Henkel</cp:lastModifiedBy>
  <cp:revision>9</cp:revision>
  <cp:lastPrinted>2018-08-06T11:05:08Z</cp:lastPrinted>
  <dcterms:created xsi:type="dcterms:W3CDTF">2018-04-29T14:13:56Z</dcterms:created>
  <dcterms:modified xsi:type="dcterms:W3CDTF">2019-02-19T13:44:17Z</dcterms:modified>
</cp:coreProperties>
</file>